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  <p:sldMasterId id="2147483709" r:id="rId2"/>
    <p:sldMasterId id="2147483712" r:id="rId3"/>
  </p:sldMasterIdLst>
  <p:notesMasterIdLst>
    <p:notesMasterId r:id="rId54"/>
  </p:notesMasterIdLst>
  <p:sldIdLst>
    <p:sldId id="336" r:id="rId4"/>
    <p:sldId id="337" r:id="rId5"/>
    <p:sldId id="338" r:id="rId6"/>
    <p:sldId id="339" r:id="rId7"/>
    <p:sldId id="294" r:id="rId8"/>
    <p:sldId id="295" r:id="rId9"/>
    <p:sldId id="296" r:id="rId10"/>
    <p:sldId id="332" r:id="rId11"/>
    <p:sldId id="344" r:id="rId12"/>
    <p:sldId id="345" r:id="rId13"/>
    <p:sldId id="346" r:id="rId14"/>
    <p:sldId id="34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33" r:id="rId23"/>
    <p:sldId id="306" r:id="rId24"/>
    <p:sldId id="307" r:id="rId25"/>
    <p:sldId id="308" r:id="rId26"/>
    <p:sldId id="334" r:id="rId27"/>
    <p:sldId id="335" r:id="rId28"/>
    <p:sldId id="310" r:id="rId29"/>
    <p:sldId id="356" r:id="rId30"/>
    <p:sldId id="357" r:id="rId31"/>
    <p:sldId id="351" r:id="rId32"/>
    <p:sldId id="352" r:id="rId33"/>
    <p:sldId id="340" r:id="rId34"/>
    <p:sldId id="341" r:id="rId35"/>
    <p:sldId id="342" r:id="rId36"/>
    <p:sldId id="343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3" r:id="rId46"/>
    <p:sldId id="324" r:id="rId47"/>
    <p:sldId id="353" r:id="rId48"/>
    <p:sldId id="354" r:id="rId49"/>
    <p:sldId id="355" r:id="rId50"/>
    <p:sldId id="348" r:id="rId51"/>
    <p:sldId id="349" r:id="rId52"/>
    <p:sldId id="350" r:id="rId53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2B91AF"/>
    <a:srgbClr val="808080"/>
    <a:srgbClr val="0000FF"/>
    <a:srgbClr val="FF0000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421" autoAdjust="0"/>
    <p:restoredTop sz="94670" autoAdjust="0"/>
  </p:normalViewPr>
  <p:slideViewPr>
    <p:cSldViewPr snapToObjects="1">
      <p:cViewPr varScale="1">
        <p:scale>
          <a:sx n="113" d="100"/>
          <a:sy n="113" d="100"/>
        </p:scale>
        <p:origin x="96" y="-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94" r="63647" b="14486"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5" t="46996" r="33904" b="17144"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9"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28788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07737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805654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340083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9852173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42F6858-B3CC-480A-A387-15848A990E1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98919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56316026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0664760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02/05/2023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89246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02/05/2023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3578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hyperlink" Target="Chap12_Ex1.sl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microsoft.com/office/2007/relationships/media" Target="../media/media7.m4a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3.png"/><Relationship Id="rId4" Type="http://schemas.openxmlformats.org/officeDocument/2006/relationships/audio" Target="../media/media7.m4a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r.wikipedia.org/wiki/Suite_de_Fibonacc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hyperlink" Target="Chap12_Ex2.sl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microsoft.com/office/2007/relationships/media" Target="../media/media7.m4a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3.png"/><Relationship Id="rId4" Type="http://schemas.openxmlformats.org/officeDocument/2006/relationships/audio" Target="../media/media7.m4a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fr-FR" dirty="0">
                <a:solidFill>
                  <a:srgbClr val="FFFFFF"/>
                </a:solidFill>
              </a:rPr>
              <a:t>Les </a:t>
            </a:r>
            <a:r>
              <a:rPr lang="fr-FR" dirty="0" err="1">
                <a:solidFill>
                  <a:srgbClr val="FFFFFF"/>
                </a:solidFill>
              </a:rPr>
              <a:t>templates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Méta programmation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fr-FR" dirty="0">
                <a:solidFill>
                  <a:schemeClr val="tx1"/>
                </a:solidFill>
              </a:rPr>
              <a:t>Les </a:t>
            </a:r>
            <a:r>
              <a:rPr lang="fr-FR" dirty="0" err="1">
                <a:solidFill>
                  <a:schemeClr val="tx1"/>
                </a:solidFill>
              </a:rPr>
              <a:t>templates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Méta programmation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</a:t>
            </a:r>
            <a:r>
              <a:rPr lang="fr-FR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template</a:t>
            </a: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</a:effectLst>
            </a:endParaRPr>
          </a:p>
          <a:p>
            <a:pPr lvl="1"/>
            <a:r>
              <a:rPr lang="fr-FR" dirty="0"/>
              <a:t>C’est un élément de code (classe ou fonction) dont au moins un des types le constituant est paramétrable</a:t>
            </a:r>
          </a:p>
          <a:p>
            <a:r>
              <a:rPr lang="fr-FR" dirty="0"/>
              <a:t>Exemples</a:t>
            </a:r>
          </a:p>
          <a:p>
            <a:pPr lvl="1"/>
            <a:r>
              <a:rPr lang="fr-FR" dirty="0"/>
              <a:t>Une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</a:t>
            </a:r>
            <a:r>
              <a:rPr lang="fr-FR" dirty="0"/>
              <a:t> peut être paramétrée par le type d’élément qu’elle contient</a:t>
            </a:r>
          </a:p>
          <a:p>
            <a:pPr lvl="1"/>
            <a:r>
              <a:rPr lang="fr-FR" dirty="0"/>
              <a:t>Une fonction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Max(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a,b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dirty="0"/>
              <a:t> peut être paramétrée par les types de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a</a:t>
            </a:r>
            <a:r>
              <a:rPr lang="fr-FR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3FA0B81F-7288-44E9-B6AB-69C31703DB82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</a:rPr>
              <a:t>Introduction</a:t>
            </a:r>
          </a:p>
          <a:p>
            <a:pPr lvl="0"/>
            <a:r>
              <a:rPr lang="fr-FR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Templates</a:t>
            </a:r>
            <a:endParaRPr lang="fr-FR" b="1" dirty="0">
              <a:solidFill>
                <a:schemeClr val="tx1"/>
              </a:solidFill>
              <a:effectLst>
                <a:outerShdw blurRad="63500" dist="37357" dir="2700000" rotWithShape="0">
                  <a:schemeClr val="tx1">
                    <a:alpha val="43137"/>
                  </a:schemeClr>
                </a:outerShdw>
              </a:effectLst>
            </a:endParaRP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978293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classe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Déclarons une classe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</a:t>
            </a:r>
            <a:r>
              <a:rPr lang="fr-FR" sz="2000" dirty="0">
                <a:solidFill>
                  <a:srgbClr val="2B91AF"/>
                </a:solidFill>
              </a:rPr>
              <a:t> </a:t>
            </a:r>
            <a:r>
              <a:rPr lang="fr-FR" sz="2000" dirty="0"/>
              <a:t>sur des </a:t>
            </a:r>
            <a:r>
              <a:rPr lang="fr-FR" sz="2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sz="2000" dirty="0"/>
              <a:t>:</a:t>
            </a:r>
          </a:p>
          <a:p>
            <a:r>
              <a:rPr lang="fr-FR" sz="2000" dirty="0"/>
              <a:t>Transformons-là en une classe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</a:t>
            </a:r>
            <a:r>
              <a:rPr lang="fr-FR" sz="2000" dirty="0">
                <a:solidFill>
                  <a:srgbClr val="2B91AF"/>
                </a:solidFill>
              </a:rPr>
              <a:t> </a:t>
            </a:r>
            <a:r>
              <a:rPr lang="fr-FR" sz="2000" dirty="0"/>
              <a:t>générique sur un type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65694C64-207C-4667-9958-56A3495CFC6D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 err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  <p:sp>
        <p:nvSpPr>
          <p:cNvPr id="22535" name="AutoShape 4"/>
          <p:cNvSpPr>
            <a:spLocks noChangeArrowheads="1"/>
          </p:cNvSpPr>
          <p:nvPr/>
        </p:nvSpPr>
        <p:spPr bwMode="auto">
          <a:xfrm>
            <a:off x="2895600" y="3143250"/>
            <a:ext cx="5224670" cy="1181100"/>
          </a:xfrm>
          <a:prstGeom prst="roundRect">
            <a:avLst>
              <a:gd name="adj" fmla="val 6324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sz="1100" dirty="0">
              <a:solidFill>
                <a:srgbClr val="0000FF"/>
              </a:solidFill>
              <a:latin typeface="Consolas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&gt;&gt;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m_tab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4038600" y="2113750"/>
            <a:ext cx="2214770" cy="685800"/>
          </a:xfrm>
          <a:prstGeom prst="wedgeRoundRectCallout">
            <a:avLst>
              <a:gd name="adj1" fmla="val -78827"/>
              <a:gd name="adj2" fmla="val 11887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Le mot-clé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>
                <a:latin typeface="Calibri" pitchFamily="34" charset="0"/>
              </a:rPr>
              <a:t>avant la déclaration de la classe spécifie que la classe est paramétrable</a:t>
            </a:r>
          </a:p>
        </p:txBody>
      </p:sp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2895600" y="3143250"/>
            <a:ext cx="5224670" cy="1181100"/>
          </a:xfrm>
          <a:prstGeom prst="roundRect">
            <a:avLst>
              <a:gd name="adj" fmla="val 6324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2B91AF"/>
                </a:solidFill>
                <a:latin typeface="Consolas"/>
                <a:ea typeface="Calibri"/>
                <a:cs typeface="Consolas"/>
              </a:rPr>
              <a:t> 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alibri"/>
                <a:cs typeface="Consolas"/>
              </a:rPr>
              <a:t> 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&lt;T&gt;&gt;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Consolas"/>
                <a:ea typeface="Calibri"/>
                <a:cs typeface="Consolas"/>
              </a:rPr>
              <a:t> </a:t>
            </a:r>
            <a:endParaRPr lang="fr-F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6172200" y="3744846"/>
            <a:ext cx="2481469" cy="342900"/>
          </a:xfrm>
          <a:prstGeom prst="wedgeRoundRectCallout">
            <a:avLst>
              <a:gd name="adj1" fmla="val -59628"/>
              <a:gd name="adj2" fmla="val -304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Le tableau est alors un tableau de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4876800" y="2838450"/>
            <a:ext cx="4267199" cy="723900"/>
          </a:xfrm>
          <a:prstGeom prst="wedgeRoundRectCallout">
            <a:avLst>
              <a:gd name="adj1" fmla="val -57303"/>
              <a:gd name="adj2" fmla="val 1794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Entre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200" dirty="0">
                <a:latin typeface="Calibri" pitchFamily="34" charset="0"/>
              </a:rPr>
              <a:t> et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fr-FR" sz="1200" dirty="0">
                <a:latin typeface="Calibri" pitchFamily="34" charset="0"/>
              </a:rPr>
              <a:t>, on spécifie les paramètres. Lorsque les paramètres sont des types de données, on utilise le mot clé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200" dirty="0">
                <a:latin typeface="Calibri" pitchFamily="34" charset="0"/>
              </a:rPr>
              <a:t>. </a:t>
            </a:r>
          </a:p>
          <a:p>
            <a:pPr algn="ctr"/>
            <a:r>
              <a:rPr lang="fr-FR" sz="1200" dirty="0">
                <a:latin typeface="Calibri" pitchFamily="34" charset="0"/>
              </a:rPr>
              <a:t>Ici,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1200" dirty="0">
                <a:latin typeface="Calibri" pitchFamily="34" charset="0"/>
              </a:rPr>
              <a:t> peut alors être un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200" dirty="0">
                <a:latin typeface="Calibri" pitchFamily="34" charset="0"/>
              </a:rPr>
              <a:t>, un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200" dirty="0">
                <a:latin typeface="Calibri" pitchFamily="34" charset="0"/>
              </a:rPr>
              <a:t>, un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CAvion</a:t>
            </a:r>
            <a:r>
              <a:rPr lang="fr-FR" sz="1200" dirty="0">
                <a:latin typeface="Calibri" pitchFamily="34" charset="0"/>
              </a:rPr>
              <a:t>, etc…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3671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22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 animBg="1"/>
      <p:bldP spid="2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Créer un tableau de</a:t>
            </a:r>
            <a:r>
              <a:rPr lang="fr-FR" dirty="0">
                <a:solidFill>
                  <a:srgbClr val="0000FF"/>
                </a:solidFill>
                <a:cs typeface="Courier New" pitchFamily="49" charset="0"/>
              </a:rPr>
              <a:t>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dirty="0"/>
              <a:t>,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dirty="0"/>
              <a:t> ou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CAvion</a:t>
            </a:r>
            <a:r>
              <a:rPr lang="fr-FR" dirty="0">
                <a:solidFill>
                  <a:srgbClr val="2B91AF"/>
                </a:solidFill>
              </a:rPr>
              <a:t> </a:t>
            </a:r>
            <a:r>
              <a:rPr lang="fr-FR" dirty="0"/>
              <a:t>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préprocesseur voit :</a:t>
            </a:r>
          </a:p>
          <a:p>
            <a:pPr lvl="1"/>
            <a:r>
              <a:rPr lang="fr-FR" dirty="0"/>
              <a:t>« 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Il écrit une nouvelle classe en utilisant votre </a:t>
            </a:r>
            <a:r>
              <a:rPr lang="fr-FR" dirty="0" err="1"/>
              <a:t>template</a:t>
            </a:r>
            <a:r>
              <a:rPr lang="fr-FR" dirty="0"/>
              <a:t>.</a:t>
            </a:r>
          </a:p>
          <a:p>
            <a:pPr lvl="2"/>
            <a:r>
              <a:rPr lang="fr-FR" dirty="0"/>
              <a:t>Tous les « 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T</a:t>
            </a:r>
            <a:r>
              <a:rPr lang="fr-FR" dirty="0"/>
              <a:t> »dans la déclaration et définition du </a:t>
            </a:r>
            <a:r>
              <a:rPr lang="fr-FR" dirty="0" err="1"/>
              <a:t>template</a:t>
            </a:r>
            <a:r>
              <a:rPr lang="fr-FR" dirty="0"/>
              <a:t> sont remplacés par « 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dirty="0"/>
              <a:t> »</a:t>
            </a:r>
          </a:p>
          <a:p>
            <a:r>
              <a:rPr lang="fr-FR" dirty="0"/>
              <a:t>Le compilateur compile la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« écrite » par le préprocesseur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 sur une classe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419475" y="1619250"/>
            <a:ext cx="4591050" cy="571500"/>
          </a:xfrm>
          <a:prstGeom prst="roundRect">
            <a:avLst>
              <a:gd name="adj" fmla="val 9898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   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//Un tableau de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</a:rPr>
              <a:t>int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//Un tableau de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</a:rPr>
              <a:t>float</a:t>
            </a:r>
            <a:endParaRPr lang="fr-FR" sz="1100" b="1" i="1" dirty="0">
              <a:solidFill>
                <a:srgbClr val="57A64A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CAvion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tabDeCAvion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//Un tableau de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</a:rPr>
              <a:t>CAvion</a:t>
            </a:r>
            <a:endParaRPr lang="fr-FR" sz="1100" noProof="1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842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1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classe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le moment, la classe ne fait rien.</a:t>
            </a:r>
          </a:p>
          <a:p>
            <a:r>
              <a:rPr lang="fr-FR" dirty="0"/>
              <a:t>Il lui faut au moins :</a:t>
            </a:r>
          </a:p>
          <a:p>
            <a:pPr lvl="1"/>
            <a:r>
              <a:rPr lang="fr-FR" dirty="0"/>
              <a:t>Quelques méthodes pour accéder aux éléments</a:t>
            </a:r>
          </a:p>
          <a:p>
            <a:pPr lvl="2"/>
            <a:r>
              <a:rPr lang="fr-FR" dirty="0"/>
              <a:t>Lecture</a:t>
            </a:r>
          </a:p>
          <a:p>
            <a:pPr lvl="2"/>
            <a:r>
              <a:rPr lang="fr-FR" dirty="0"/>
              <a:t>Ecriture</a:t>
            </a:r>
          </a:p>
          <a:p>
            <a:pPr lvl="1"/>
            <a:r>
              <a:rPr lang="fr-FR" dirty="0"/>
              <a:t>Une méthode pour définir la taille du tableau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6EBE2B0A-3EE3-4E65-AB13-23A4E5ECB644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 sur une classe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639341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classe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Déclaration des fonctions membres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 sur une classe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362200" y="1517073"/>
            <a:ext cx="6553200" cy="3397827"/>
          </a:xfrm>
          <a:prstGeom prst="roundRect">
            <a:avLst>
              <a:gd name="adj" fmla="val 3579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&lt;T&gt;&gt;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//Définition de la taille du tableau 2D à la construction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nNbRows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nNbCols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getNbRows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m_tab.size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getNbCols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m_tab.empty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].size();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//Accesseur en lecture seule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T&amp; at(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//Accesseur en lecture / écriture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T&amp; at(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430203" y="1517073"/>
            <a:ext cx="2408997" cy="457200"/>
          </a:xfrm>
          <a:prstGeom prst="wedgeRoundRectCallout">
            <a:avLst>
              <a:gd name="adj1" fmla="val -57112"/>
              <a:gd name="adj2" fmla="val 4761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Exactement comme pour une classe « normale »</a:t>
            </a:r>
          </a:p>
        </p:txBody>
      </p:sp>
      <p:sp>
        <p:nvSpPr>
          <p:cNvPr id="8" name="Pensées 14">
            <a:extLst>
              <a:ext uri="{FF2B5EF4-FFF2-40B4-BE49-F238E27FC236}">
                <a16:creationId xmlns:a16="http://schemas.microsoft.com/office/drawing/2014/main" id="{934F0367-4D6E-81F2-55BE-E0A4FFD88C60}"/>
              </a:ext>
            </a:extLst>
          </p:cNvPr>
          <p:cNvSpPr/>
          <p:nvPr/>
        </p:nvSpPr>
        <p:spPr>
          <a:xfrm>
            <a:off x="6136507" y="3836418"/>
            <a:ext cx="2910840" cy="993648"/>
          </a:xfrm>
          <a:prstGeom prst="cloudCallout">
            <a:avLst>
              <a:gd name="adj1" fmla="val -81477"/>
              <a:gd name="adj2" fmla="val -104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Ces fonctions </a:t>
            </a:r>
            <a:r>
              <a:rPr lang="fr-FR" sz="1300" b="1" dirty="0">
                <a:latin typeface="Consolas" panose="020B0609020204030204" pitchFamily="49" charset="0"/>
              </a:rPr>
              <a:t>at</a:t>
            </a:r>
            <a:r>
              <a:rPr lang="fr-FR" sz="1400" dirty="0">
                <a:latin typeface="Calibri" panose="020F0502020204030204" pitchFamily="34" charset="0"/>
              </a:rPr>
              <a:t> pourraient s’appeler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3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986236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classe</a:t>
            </a:r>
          </a:p>
        </p:txBody>
      </p:sp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des fonctions membres</a:t>
            </a:r>
          </a:p>
          <a:p>
            <a:pPr lvl="1"/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Dans le fichier « 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  <a:cs typeface="Courier New" pitchFamily="49" charset="0"/>
              </a:rPr>
              <a:t>.h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 » !</a:t>
            </a:r>
          </a:p>
          <a:p>
            <a:endParaRPr lang="fr-FR" sz="1200" kern="1200" dirty="0">
              <a:solidFill>
                <a:srgbClr val="2B91A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0C0F4904-EF02-4C5D-B6AF-1573976A5858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 sur une classe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410075" y="2914650"/>
            <a:ext cx="3667125" cy="1485900"/>
          </a:xfrm>
          <a:prstGeom prst="roundRect">
            <a:avLst>
              <a:gd name="adj" fmla="val 5731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T&amp; CTableau2D&lt;T&gt;::at(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assert(row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m_tab.size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assert(col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].size());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m_tab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[row][col];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472938" y="2000250"/>
            <a:ext cx="2013462" cy="857250"/>
          </a:xfrm>
          <a:prstGeom prst="wedgeRoundRectCallout">
            <a:avLst>
              <a:gd name="adj1" fmla="val 39323"/>
              <a:gd name="adj2" fmla="val 6287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Spécifie que la fonction membre est un </a:t>
            </a:r>
            <a:r>
              <a:rPr lang="fr-FR" sz="12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ourier New" pitchFamily="49" charset="0"/>
              </a:rPr>
              <a:t>template</a:t>
            </a:r>
            <a:r>
              <a:rPr lang="fr-FR" sz="1200" dirty="0"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fr-FR" sz="1200" dirty="0">
                <a:latin typeface="Calibri" pitchFamily="34" charset="0"/>
              </a:rPr>
              <a:t>qui porte sur un type que l’on appellera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fr-FR" sz="1200" dirty="0">
              <a:solidFill>
                <a:srgbClr val="2B91A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594961" y="2028825"/>
            <a:ext cx="2057400" cy="857250"/>
          </a:xfrm>
          <a:prstGeom prst="wedgeRoundRectCallout">
            <a:avLst>
              <a:gd name="adj1" fmla="val -93656"/>
              <a:gd name="adj2" fmla="val 9612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Spécifie que l’on définie un membre de la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ourier New" pitchFamily="49" charset="0"/>
              </a:rPr>
              <a:t>classe </a:t>
            </a:r>
            <a:r>
              <a:rPr lang="fr-FR" sz="12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ourier New" pitchFamily="49" charset="0"/>
              </a:rPr>
              <a:t>template</a:t>
            </a:r>
            <a:r>
              <a:rPr lang="fr-F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</a:t>
            </a:r>
            <a:r>
              <a:rPr lang="fr-FR" sz="1200" dirty="0">
                <a:latin typeface="Calibri" pitchFamily="34" charset="0"/>
              </a:rPr>
              <a:t> qui porte sur le type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1200" dirty="0">
                <a:latin typeface="Calibri" pitchFamily="34" charset="0"/>
              </a:rPr>
              <a:t> déclaré</a:t>
            </a: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2286000" y="3105150"/>
            <a:ext cx="2057400" cy="685800"/>
          </a:xfrm>
          <a:prstGeom prst="wedgeRoundRectCallout">
            <a:avLst>
              <a:gd name="adj1" fmla="val 57455"/>
              <a:gd name="adj2" fmla="val -2247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Spécifie que cette fonction retourne une référence vers un objet de type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1200" dirty="0">
                <a:latin typeface="Calibri" pitchFamily="34" charset="0"/>
              </a:rPr>
              <a:t> déclaré</a:t>
            </a:r>
          </a:p>
        </p:txBody>
      </p:sp>
      <p:grpSp>
        <p:nvGrpSpPr>
          <p:cNvPr id="19" name="Groupe 18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20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78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fonction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De même que pour les classes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2"/>
            <a:endParaRPr lang="fr-FR" dirty="0"/>
          </a:p>
          <a:p>
            <a:pPr lvl="4"/>
            <a:endParaRPr lang="fr-FR" dirty="0"/>
          </a:p>
          <a:p>
            <a:r>
              <a:rPr lang="fr-FR" dirty="0"/>
              <a:t>Une fonction différente par type de donnée utilisé sera compilée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 err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Template sur une classe</a:t>
            </a:r>
          </a:p>
          <a:p>
            <a:pPr lvl="1"/>
            <a:r>
              <a:rPr lang="fr-FR" b="1" spc="-30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200400" y="1428750"/>
            <a:ext cx="5531218" cy="2743200"/>
          </a:xfrm>
          <a:prstGeom prst="roundRect">
            <a:avLst>
              <a:gd name="adj" fmla="val 322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out,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CTableau2D&lt;T&gt;&amp; tab);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out,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CTableau2D&lt;T&gt;&amp; tab)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tab.getNbRows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++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j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tab.getNbCols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++j)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out &lt;&lt;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setw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&lt;&lt; tab.at(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679411" y="1379912"/>
            <a:ext cx="444789" cy="887038"/>
            <a:chOff x="2679411" y="1456112"/>
            <a:chExt cx="444789" cy="887038"/>
          </a:xfrm>
        </p:grpSpPr>
        <p:sp>
          <p:nvSpPr>
            <p:cNvPr id="7" name="Accolade ouvrante 6"/>
            <p:cNvSpPr/>
            <p:nvPr/>
          </p:nvSpPr>
          <p:spPr>
            <a:xfrm>
              <a:off x="2971800" y="1524640"/>
              <a:ext cx="152400" cy="381000"/>
            </a:xfrm>
            <a:prstGeom prst="leftBrace">
              <a:avLst/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 bwMode="auto">
            <a:xfrm rot="16200000">
              <a:off x="2374392" y="1761131"/>
              <a:ext cx="88703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déclaration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2679412" y="2038350"/>
            <a:ext cx="444788" cy="2133600"/>
            <a:chOff x="2679412" y="2114550"/>
            <a:chExt cx="444788" cy="2133600"/>
          </a:xfrm>
        </p:grpSpPr>
        <p:sp>
          <p:nvSpPr>
            <p:cNvPr id="9" name="Accolade ouvrante 8"/>
            <p:cNvSpPr/>
            <p:nvPr/>
          </p:nvSpPr>
          <p:spPr>
            <a:xfrm>
              <a:off x="2971800" y="2114550"/>
              <a:ext cx="152400" cy="2133600"/>
            </a:xfrm>
            <a:prstGeom prst="leftBrace">
              <a:avLst/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 bwMode="auto">
            <a:xfrm rot="16200000">
              <a:off x="2424887" y="3042850"/>
              <a:ext cx="78604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définition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 rot="16200000">
            <a:off x="1557619" y="2646462"/>
            <a:ext cx="2063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Dans le fichier « 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  <a:cs typeface="Courier New" pitchFamily="49" charset="0"/>
              </a:rPr>
              <a:t>.h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 » !</a:t>
            </a:r>
          </a:p>
        </p:txBody>
      </p:sp>
      <p:sp>
        <p:nvSpPr>
          <p:cNvPr id="15" name="Pensées 14"/>
          <p:cNvSpPr/>
          <p:nvPr/>
        </p:nvSpPr>
        <p:spPr>
          <a:xfrm>
            <a:off x="6172200" y="3257550"/>
            <a:ext cx="2910840" cy="993648"/>
          </a:xfrm>
          <a:prstGeom prst="cloudCallout">
            <a:avLst>
              <a:gd name="adj1" fmla="val -91618"/>
              <a:gd name="adj2" fmla="val -1213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Cette fonction </a:t>
            </a:r>
            <a:r>
              <a:rPr lang="fr-FR" sz="1300" b="1" dirty="0">
                <a:latin typeface="Consolas" panose="020B0609020204030204" pitchFamily="49" charset="0"/>
              </a:rPr>
              <a:t>afficher</a:t>
            </a:r>
            <a:r>
              <a:rPr lang="fr-FR" sz="1400" dirty="0">
                <a:latin typeface="Calibri" panose="020F0502020204030204" pitchFamily="34" charset="0"/>
              </a:rPr>
              <a:t> pourrait s’appeler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300" b="1" dirty="0">
                <a:latin typeface="Consolas" panose="020B0609020204030204" pitchFamily="49" charset="0"/>
              </a:rPr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Les </a:t>
            </a:r>
            <a:r>
              <a:rPr lang="fr-FR" dirty="0" err="1">
                <a:solidFill>
                  <a:srgbClr val="FFFFFF"/>
                </a:solidFill>
              </a:rPr>
              <a:t>templates</a:t>
            </a:r>
            <a:endParaRPr lang="fr-FR" dirty="0">
              <a:solidFill>
                <a:srgbClr val="FFFFFF"/>
              </a:solidFill>
            </a:endParaRPr>
          </a:p>
          <a:p>
            <a:pPr lvl="0"/>
            <a:r>
              <a:rPr lang="fr-FR" dirty="0">
                <a:solidFill>
                  <a:srgbClr val="FFFFFF"/>
                </a:solidFill>
              </a:rPr>
              <a:t>Méta programmation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sur une fonction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800" dirty="0"/>
              <a:t>Pour appeler la fonction</a:t>
            </a:r>
          </a:p>
          <a:p>
            <a:pPr lvl="1">
              <a:lnSpc>
                <a:spcPct val="90000"/>
              </a:lnSpc>
            </a:pPr>
            <a:r>
              <a:rPr lang="fr-FR" sz="1600" dirty="0"/>
              <a:t>Les paramètres du </a:t>
            </a:r>
            <a:r>
              <a:rPr lang="fr-FR" sz="1600" dirty="0" err="1"/>
              <a:t>template</a:t>
            </a:r>
            <a:r>
              <a:rPr lang="fr-FR" sz="1600" dirty="0"/>
              <a:t>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peuvent</a:t>
            </a:r>
            <a:r>
              <a:rPr lang="fr-FR" sz="1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1600" dirty="0"/>
              <a:t>être déterminés automatiquement par le compilateur</a:t>
            </a:r>
          </a:p>
          <a:p>
            <a:pPr lvl="1">
              <a:lnSpc>
                <a:spcPct val="90000"/>
              </a:lnSpc>
            </a:pPr>
            <a:endParaRPr lang="fr-FR" sz="1600" dirty="0"/>
          </a:p>
          <a:p>
            <a:pPr lvl="1">
              <a:lnSpc>
                <a:spcPct val="90000"/>
              </a:lnSpc>
            </a:pPr>
            <a:endParaRPr lang="fr-FR" sz="1600" dirty="0"/>
          </a:p>
          <a:p>
            <a:pPr lvl="1">
              <a:lnSpc>
                <a:spcPct val="90000"/>
              </a:lnSpc>
            </a:pPr>
            <a:endParaRPr lang="fr-FR" sz="1600" dirty="0"/>
          </a:p>
          <a:p>
            <a:pPr lvl="1">
              <a:lnSpc>
                <a:spcPct val="90000"/>
              </a:lnSpc>
            </a:pPr>
            <a:r>
              <a:rPr lang="fr-FR" sz="1600" dirty="0"/>
              <a:t>Les paramètres du </a:t>
            </a:r>
            <a:r>
              <a:rPr lang="fr-FR" sz="1600" dirty="0" err="1"/>
              <a:t>template</a:t>
            </a:r>
            <a:r>
              <a:rPr lang="fr-FR" sz="1600" dirty="0"/>
              <a:t>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ne peuvent pas </a:t>
            </a:r>
            <a:r>
              <a:rPr lang="fr-FR" sz="1600" dirty="0"/>
              <a:t>être déterminés automatiquement par le compilateur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b="1" spc="-3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 sur une fonction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122646" y="1962150"/>
            <a:ext cx="3260909" cy="685800"/>
          </a:xfrm>
          <a:prstGeom prst="roundRect">
            <a:avLst>
              <a:gd name="adj" fmla="val 322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afficher(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667000" y="3257550"/>
            <a:ext cx="6172200" cy="1589484"/>
          </a:xfrm>
          <a:prstGeom prst="roundRect">
            <a:avLst>
              <a:gd name="adj" fmla="val 322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afficher&lt;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2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//Un pointeur intelligent vers un flottant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pFloat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//Un pointeur intelligent vers un tableau 2D de flottants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&lt;CTableau2D&lt;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pTab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pTab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&lt;CTableau2D&lt;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&gt;&gt;();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81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Est-il possible d’écrire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Non !</a:t>
            </a:r>
          </a:p>
          <a:p>
            <a:pPr lvl="1"/>
            <a:r>
              <a:rPr lang="fr-FR" dirty="0"/>
              <a:t>Avant la compilation, le préprocesseur « écrit » deux classes différentes</a:t>
            </a:r>
          </a:p>
          <a:p>
            <a:pPr lvl="1"/>
            <a:r>
              <a:rPr lang="fr-FR" dirty="0"/>
              <a:t>Le compilateur compile donc deux classes différentes</a:t>
            </a:r>
          </a:p>
          <a:p>
            <a:pPr lvl="1"/>
            <a:r>
              <a:rPr lang="fr-FR" dirty="0"/>
              <a:t>L’opérateur </a:t>
            </a:r>
            <a:r>
              <a:rPr lang="fr-FR" dirty="0">
                <a:latin typeface="Consolas" panose="020B0609020204030204" pitchFamily="49" charset="0"/>
              </a:rPr>
              <a:t>=</a:t>
            </a:r>
            <a:r>
              <a:rPr lang="fr-FR" dirty="0"/>
              <a:t> n’est possible qu’entre deux objets de la même classe.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 err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Template sur une fonction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476750" y="1600200"/>
            <a:ext cx="2476500" cy="819150"/>
          </a:xfrm>
          <a:prstGeom prst="roundRect">
            <a:avLst>
              <a:gd name="adj" fmla="val 13226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5436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Ecrivons une fonction de conversion de tableau 2D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919654" y="1428750"/>
            <a:ext cx="4980878" cy="3486150"/>
          </a:xfrm>
          <a:prstGeom prst="roundRect">
            <a:avLst>
              <a:gd name="adj" fmla="val 243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T2&gt;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CTableau2D&amp; Copier(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    &amp; tab);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T2&gt;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CTableau2D&lt;T&gt;&amp; CTableau2D&lt;T&gt;::Copier(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CTableau2D&lt;T2&gt;&amp; tab)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setSize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tab.getNbRows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tab.getNbCols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getNbRows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++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j &lt;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getNbCols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++j)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-&gt;at(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j) =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&lt;T&gt;(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tab.at(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j));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148861" y="1485900"/>
            <a:ext cx="1751671" cy="628650"/>
          </a:xfrm>
          <a:prstGeom prst="wedgeRoundRectCallout">
            <a:avLst>
              <a:gd name="adj1" fmla="val -81421"/>
              <a:gd name="adj2" fmla="val 13225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Ce paramètre doit être de type différent de </a:t>
            </a:r>
            <a:r>
              <a:rPr lang="fr-FR" sz="1200" dirty="0">
                <a:solidFill>
                  <a:srgbClr val="2B91AF"/>
                </a:solidFill>
                <a:latin typeface="Consolas" panose="020B0609020204030204" pitchFamily="49" charset="0"/>
                <a:ea typeface="Calibri"/>
                <a:cs typeface="Consolas"/>
              </a:rPr>
              <a:t>CTableau2D</a:t>
            </a:r>
            <a:r>
              <a:rPr lang="fr-FR" sz="1200" dirty="0">
                <a:latin typeface="Consolas" panose="020B0609020204030204" pitchFamily="49" charset="0"/>
                <a:cs typeface="Courier New" pitchFamily="49" charset="0"/>
              </a:rPr>
              <a:t>&lt;</a:t>
            </a:r>
            <a:r>
              <a:rPr lang="fr-FR" sz="1200" dirty="0">
                <a:solidFill>
                  <a:srgbClr val="2B91AF"/>
                </a:solidFill>
                <a:latin typeface="Consolas" panose="020B0609020204030204" pitchFamily="49" charset="0"/>
                <a:ea typeface="Calibri"/>
                <a:cs typeface="Consolas"/>
              </a:rPr>
              <a:t>T</a:t>
            </a:r>
            <a:r>
              <a:rPr lang="fr-FR" sz="1200" dirty="0">
                <a:latin typeface="Consolas" panose="020B0609020204030204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316666" y="1485900"/>
            <a:ext cx="1630866" cy="857250"/>
          </a:xfrm>
          <a:prstGeom prst="wedgeRoundRectCallout">
            <a:avLst>
              <a:gd name="adj1" fmla="val 65657"/>
              <a:gd name="adj2" fmla="val 6654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On spécifie que cette fonction peut utiliser un type supplémentaire…</a:t>
            </a:r>
            <a:endParaRPr lang="fr-FR" sz="1200" b="1" dirty="0"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2316666" y="2686050"/>
            <a:ext cx="1188534" cy="514350"/>
          </a:xfrm>
          <a:prstGeom prst="wedgeRoundRectCallout">
            <a:avLst>
              <a:gd name="adj1" fmla="val 92837"/>
              <a:gd name="adj2" fmla="val 2273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Template pour la classe</a:t>
            </a:r>
            <a:endParaRPr lang="fr-FR" sz="1200" b="1" dirty="0"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2316666" y="3333750"/>
            <a:ext cx="1188534" cy="685800"/>
          </a:xfrm>
          <a:prstGeom prst="wedgeRoundRectCallout">
            <a:avLst>
              <a:gd name="adj1" fmla="val 88926"/>
              <a:gd name="adj2" fmla="val -6255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Template pour la fonction dans la classe</a:t>
            </a:r>
            <a:endParaRPr lang="fr-FR" sz="1200" b="1" dirty="0"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7452732" y="2800350"/>
            <a:ext cx="1691268" cy="457200"/>
          </a:xfrm>
          <a:prstGeom prst="wedgeRoundRectCallout">
            <a:avLst>
              <a:gd name="adj1" fmla="val -73864"/>
              <a:gd name="adj2" fmla="val -4893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</a:rPr>
              <a:t>… et on l’utilise pour ce paramètre</a:t>
            </a:r>
            <a:endParaRPr lang="fr-FR" sz="1200" b="1" dirty="0"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3919654" y="1428750"/>
            <a:ext cx="3319346" cy="3486150"/>
          </a:xfrm>
          <a:prstGeom prst="roundRect">
            <a:avLst>
              <a:gd name="adj" fmla="val 2435"/>
            </a:avLst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FF"/>
              </a:solidFill>
              <a:latin typeface="Consolas" panose="020B0609020204030204" pitchFamily="49" charset="0"/>
              <a:ea typeface="Calibri"/>
              <a:cs typeface="Consolas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/>
              </a:rPr>
              <a:t>  </a:t>
            </a:r>
            <a:r>
              <a:rPr lang="fr-FR" sz="1100" dirty="0">
                <a:solidFill>
                  <a:srgbClr val="2B91AF"/>
                </a:solidFill>
                <a:latin typeface="Consolas" panose="020B0609020204030204" pitchFamily="49" charset="0"/>
                <a:ea typeface="Calibri"/>
                <a:cs typeface="Consolas"/>
              </a:rPr>
              <a:t>                                  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&lt;T2&gt;</a:t>
            </a:r>
            <a:endParaRPr lang="fr-FR" sz="1100" dirty="0"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249273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l’utilisation :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F54A7B9B-CDCC-40FB-B715-2278D98486AA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257675" y="1504950"/>
            <a:ext cx="2914650" cy="1200150"/>
          </a:xfrm>
          <a:prstGeom prst="roundRect">
            <a:avLst>
              <a:gd name="adj" fmla="val 7408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tabDeInt.Copier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//Ou de façon équivalente 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tabDeInt.Copier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tabDeFloat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4649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Que se passe-t-il lorsque l’on écrit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tabDeInt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tabDeFloat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r>
              <a:rPr lang="fr-FR" dirty="0"/>
              <a:t> ?</a:t>
            </a:r>
            <a:endParaRPr lang="fr-FR" sz="3200" dirty="0">
              <a:latin typeface="Calibri"/>
              <a:ea typeface="Calibri"/>
              <a:cs typeface="Times New Roman"/>
            </a:endParaRPr>
          </a:p>
          <a:p>
            <a:pPr lvl="1">
              <a:lnSpc>
                <a:spcPct val="120000"/>
              </a:lnSpc>
            </a:pPr>
            <a:r>
              <a:rPr lang="fr-FR" dirty="0"/>
              <a:t>Le compilateur cherche à affecter un objet de type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à un objet de type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Il n’y a pas d’opérateur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=</a:t>
            </a:r>
            <a:r>
              <a:rPr lang="fr-FR" dirty="0"/>
              <a:t> entre ces deux types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Il cherche à convertir le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en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pour pouvoir utiliser l’opérateur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=</a:t>
            </a:r>
          </a:p>
          <a:p>
            <a:pPr lvl="3">
              <a:lnSpc>
                <a:spcPct val="120000"/>
              </a:lnSpc>
            </a:pPr>
            <a:endParaRPr lang="fr-FR" dirty="0"/>
          </a:p>
          <a:p>
            <a:pPr>
              <a:lnSpc>
                <a:spcPct val="120000"/>
              </a:lnSpc>
            </a:pPr>
            <a:r>
              <a:rPr lang="fr-FR" dirty="0"/>
              <a:t>Comment cherche-t-il à convertir un objet ?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Il cherche un constructeur de la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qui accepte en paramètre un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</a:p>
          <a:p>
            <a:pPr lvl="2">
              <a:lnSpc>
                <a:spcPct val="120000"/>
              </a:lnSpc>
            </a:pPr>
            <a:r>
              <a:rPr lang="fr-FR" dirty="0"/>
              <a:t>C’est ce qu’on appelle un constructeur de conversion</a:t>
            </a:r>
          </a:p>
          <a:p>
            <a:pPr lvl="3">
              <a:lnSpc>
                <a:spcPct val="120000"/>
              </a:lnSpc>
            </a:pPr>
            <a:endParaRPr lang="fr-FR" dirty="0"/>
          </a:p>
          <a:p>
            <a:pPr>
              <a:lnSpc>
                <a:spcPct val="120000"/>
              </a:lnSpc>
            </a:pPr>
            <a:r>
              <a:rPr lang="fr-FR" dirty="0"/>
              <a:t>Donc nous pourrions écrire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tabDeFloat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r>
              <a:rPr lang="fr-FR" dirty="0"/>
              <a:t> à condition de munir le </a:t>
            </a:r>
            <a:r>
              <a:rPr lang="fr-FR" dirty="0" err="1"/>
              <a:t>template</a:t>
            </a:r>
            <a:r>
              <a:rPr lang="fr-FR" dirty="0"/>
              <a:t> de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CTableau2D</a:t>
            </a:r>
            <a:r>
              <a:rPr lang="fr-FR" dirty="0"/>
              <a:t> d’un constructeur de conversion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0463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Ecrivons le constructeur de conversion de tableau 2D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2FF62-A371-4553-9E9F-F3F30633EBF1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386254" y="1581150"/>
            <a:ext cx="4233746" cy="3181350"/>
          </a:xfrm>
          <a:prstGeom prst="roundRect">
            <a:avLst>
              <a:gd name="adj" fmla="val 243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avec conversion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T2&gt;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CTableau2D(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CTableau2D&lt;T2&gt;&amp; tab);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T2&gt;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CTableau2D&lt;T&gt;::CTableau2D(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CTableau2D&lt;T2&gt;&amp; tab)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Copier(tab);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à coins arrondis 13">
            <a:hlinkClick r:id="rId4" action="ppaction://hlinkfile"/>
          </p:cNvPr>
          <p:cNvSpPr/>
          <p:nvPr/>
        </p:nvSpPr>
        <p:spPr>
          <a:xfrm>
            <a:off x="7391400" y="2600325"/>
            <a:ext cx="15240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  <a:latin typeface="Calibri" pitchFamily="34" charset="0"/>
              </a:rPr>
              <a:t>Voir le code</a:t>
            </a:r>
          </a:p>
        </p:txBody>
      </p:sp>
      <p:sp>
        <p:nvSpPr>
          <p:cNvPr id="9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1" name="Attente-Vivald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26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46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4" grpId="1" animBg="1"/>
      <p:bldP spid="9" grpId="0" animBg="1"/>
      <p:bldP spid="9" grpId="1" animBg="1"/>
      <p:bldP spid="9" grpId="2" animBg="1"/>
      <p:bldP spid="9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dirty="0" err="1"/>
              <a:t>templates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Simplement, utilisation de </a:t>
            </a:r>
            <a:br>
              <a:rPr lang="fr-FR" dirty="0"/>
            </a:br>
            <a:r>
              <a:rPr lang="fr-FR" dirty="0"/>
              <a:t>                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typename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T&gt;</a:t>
            </a:r>
            <a:br>
              <a:rPr lang="fr-FR" dirty="0"/>
            </a:br>
            <a:r>
              <a:rPr lang="fr-FR" dirty="0"/>
              <a:t>avant déclaration et définition</a:t>
            </a:r>
          </a:p>
          <a:p>
            <a:pPr lvl="1"/>
            <a:r>
              <a:rPr lang="fr-FR" dirty="0"/>
              <a:t>Définition dans le fichier « </a:t>
            </a:r>
            <a:r>
              <a:rPr lang="fr-FR" dirty="0">
                <a:latin typeface="Consolas" panose="020B0609020204030204" pitchFamily="49" charset="0"/>
                <a:cs typeface="Courier New" pitchFamily="49" charset="0"/>
              </a:rPr>
              <a:t>.h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8978252A-BC02-4D2B-86AB-BA11F849A647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 err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4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85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5B129-CA18-B677-8561-4F0D134B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DCB3E-E8E7-21B5-9952-480B2483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aller plus loin :</a:t>
            </a:r>
          </a:p>
          <a:p>
            <a:pPr lvl="1"/>
            <a:r>
              <a:rPr lang="fr-FR" dirty="0"/>
              <a:t>Possibilité d’utiliser plusieurs types</a:t>
            </a:r>
          </a:p>
          <a:p>
            <a:pPr lvl="2"/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typename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T1,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typename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T2&gt;</a:t>
            </a:r>
            <a:endParaRPr lang="fr-FR" dirty="0">
              <a:latin typeface="Consolas" panose="020B0609020204030204" pitchFamily="49" charset="0"/>
              <a:cs typeface="Courier New" pitchFamily="49" charset="0"/>
            </a:endParaRPr>
          </a:p>
          <a:p>
            <a:pPr lvl="1"/>
            <a:r>
              <a:rPr lang="fr-FR" dirty="0"/>
              <a:t>Possibilité d’utiliser des constantes entières, des pointeurs</a:t>
            </a:r>
          </a:p>
          <a:p>
            <a:pPr lvl="2"/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N,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ptr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endParaRPr lang="fr-FR" kern="1200" noProof="1">
              <a:latin typeface="Consolas" panose="020B0609020204030204" pitchFamily="49" charset="0"/>
              <a:cs typeface="Courier New" pitchFamily="49" charset="0"/>
            </a:endParaRPr>
          </a:p>
          <a:p>
            <a:pPr lvl="1"/>
            <a:r>
              <a:rPr lang="fr-FR" dirty="0"/>
              <a:t>Possibilité de créer des </a:t>
            </a:r>
            <a:r>
              <a:rPr lang="fr-FR" dirty="0" err="1"/>
              <a:t>templates</a:t>
            </a:r>
            <a:r>
              <a:rPr lang="fr-FR" dirty="0"/>
              <a:t> variadiques</a:t>
            </a:r>
          </a:p>
          <a:p>
            <a:pPr lvl="2"/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typename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... T&gt;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1175FB-3C09-5D08-09B1-E5C94F7C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B5A292-672B-1142-826B-966BFF59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70619B0-BEA6-935C-A84C-A40C20D47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452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D49B-FDB4-1685-964C-559C45E2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68B87-DA0B-9DDF-C71A-6F051AC1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Possibilité de créer des </a:t>
            </a:r>
            <a:r>
              <a:rPr lang="fr-FR" dirty="0" err="1"/>
              <a:t>templates</a:t>
            </a:r>
            <a:r>
              <a:rPr lang="fr-FR" dirty="0"/>
              <a:t> de variables (depuis le C++14)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2C930C-B189-0BCA-CCF2-FA7BBC3C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B144DF-8C1F-9645-1B03-A3329D1E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61E2771-ECB2-3DB7-4E55-1FC9803DF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Conclusion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6C61828-7D13-82AB-BA7C-8C1D3415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025" y="1859161"/>
            <a:ext cx="6003567" cy="1425178"/>
          </a:xfrm>
          <a:prstGeom prst="roundRect">
            <a:avLst>
              <a:gd name="adj" fmla="val 6245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i="1" kern="0" dirty="0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fr-FR" sz="1400" b="1" i="1" kern="0" dirty="0" err="1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400" b="1" i="1" kern="0" dirty="0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d'une variable pi avec le max de précision :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kern="0" dirty="0" err="1">
                <a:solidFill>
                  <a:srgbClr val="569CD6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kern="0" dirty="0" err="1">
                <a:solidFill>
                  <a:srgbClr val="569CD6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typename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T&gt;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kern="0" dirty="0" err="1">
                <a:solidFill>
                  <a:srgbClr val="569CD6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constexpr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 = </a:t>
            </a:r>
            <a:r>
              <a:rPr lang="fr-FR" sz="1400" b="1" kern="0" dirty="0">
                <a:solidFill>
                  <a:srgbClr val="4EC9B0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kern="0" dirty="0">
                <a:solidFill>
                  <a:srgbClr val="B8D7A3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3.1415926535897932384626433832795L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i="1" kern="0" dirty="0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//Utilisation de pi en précision </a:t>
            </a:r>
            <a:r>
              <a:rPr lang="fr-FR" sz="1400" b="1" i="1" kern="0" dirty="0" err="1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400" b="1" i="1" kern="0" dirty="0">
                <a:solidFill>
                  <a:srgbClr val="57A64A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std::cout &lt;&lt; std::</a:t>
            </a:r>
            <a:r>
              <a:rPr lang="fr-FR" sz="1400" b="1" kern="0" dirty="0">
                <a:solidFill>
                  <a:srgbClr val="4EC9B0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(pi&lt;</a:t>
            </a:r>
            <a:r>
              <a:rPr lang="fr-FR" sz="1400" b="1" kern="0" dirty="0" err="1">
                <a:solidFill>
                  <a:srgbClr val="4EC9B0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fr-FR" sz="1400" b="1" kern="0" dirty="0">
                <a:solidFill>
                  <a:srgbClr val="DCDCDC"/>
                </a:solidFill>
                <a:effectLst/>
                <a:latin typeface="Cascadia Mono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&gt;);</a:t>
            </a:r>
            <a:endParaRPr lang="fr-FR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41052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qu’un </a:t>
            </a:r>
            <a:r>
              <a:rPr lang="fr-FR" dirty="0" err="1"/>
              <a:t>template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C’est un élément de code paramétrable à la compilation.</a:t>
            </a:r>
          </a:p>
          <a:p>
            <a:pPr lvl="1"/>
            <a:r>
              <a:rPr lang="fr-FR" dirty="0"/>
              <a:t>C’est un élément de code paramétrable à l’exécution.</a:t>
            </a:r>
          </a:p>
          <a:p>
            <a:pPr lvl="1"/>
            <a:r>
              <a:rPr lang="fr-FR" dirty="0"/>
              <a:t>Cela permet d’écrire du code générique, c’est-à-dire qui s’applique à toute sorte d’objet / variable.</a:t>
            </a:r>
          </a:p>
          <a:p>
            <a:pPr lvl="1"/>
            <a:r>
              <a:rPr lang="fr-FR" dirty="0"/>
              <a:t>Cela permet d’écrire du code générique, c’est-à-dire qui s’applique à des objets spécifiques connus au moment de l’écriture du code.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1/2</a:t>
            </a:r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2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FFFFFF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FFFFFF"/>
                </a:solidFill>
              </a:rPr>
              <a:t>Les templates</a:t>
            </a:r>
          </a:p>
          <a:p>
            <a:pPr lvl="0"/>
            <a:r>
              <a:rPr lang="fr-FR">
                <a:solidFill>
                  <a:srgbClr val="FFFFFF"/>
                </a:solidFill>
              </a:rPr>
              <a:t>Méta programmation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lang="fr-FR" kern="0" dirty="0">
                <a:solidFill>
                  <a:srgbClr val="EFFAFF"/>
                </a:solidFill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la classe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CMichel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&lt;T&gt;</a:t>
            </a:r>
            <a:r>
              <a:rPr lang="fr-FR" dirty="0"/>
              <a:t>. A l’utilisation, que peut-on dire des éléments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CMichel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et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CMichel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Ce sont les mêmes classes.</a:t>
            </a:r>
          </a:p>
          <a:p>
            <a:pPr lvl="1"/>
            <a:r>
              <a:rPr lang="fr-FR" dirty="0"/>
              <a:t>Ce sont des classes totalement différentes.</a:t>
            </a:r>
          </a:p>
          <a:p>
            <a:pPr lvl="1"/>
            <a:r>
              <a:rPr lang="fr-FR" dirty="0"/>
              <a:t>Il existe une conversion automatique entre les deux car il s’agit du même </a:t>
            </a:r>
            <a:r>
              <a:rPr lang="fr-FR" dirty="0" err="1"/>
              <a:t>template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Il existe une conversion spécifique entre les deux car les types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</a:rPr>
              <a:t>double</a:t>
            </a:r>
            <a:r>
              <a:rPr lang="fr-FR" dirty="0">
                <a:solidFill>
                  <a:srgbClr val="0000FF"/>
                </a:solidFill>
              </a:rPr>
              <a:t> </a:t>
            </a:r>
            <a:r>
              <a:rPr lang="fr-FR" dirty="0"/>
              <a:t>et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</a:rPr>
              <a:t>int</a:t>
            </a:r>
            <a:r>
              <a:rPr lang="fr-FR" dirty="0"/>
              <a:t> sont proches.</a:t>
            </a:r>
          </a:p>
          <a:p>
            <a:pPr lvl="1"/>
            <a:r>
              <a:rPr lang="fr-FR" dirty="0"/>
              <a:t>Il est possible d’écrire une conversion automatique de l’une à l’autre.</a:t>
            </a:r>
          </a:p>
          <a:p>
            <a:pPr lvl="1"/>
            <a:r>
              <a:rPr lang="fr-FR" dirty="0"/>
              <a:t>Il est possible d’écrire une conversion spécifique de l’une à l’autre.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2/2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5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templates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fr-FR" dirty="0">
                <a:solidFill>
                  <a:schemeClr val="tx1"/>
                </a:solidFill>
              </a:rPr>
              <a:t>Méta programmation</a:t>
            </a:r>
          </a:p>
          <a:p>
            <a:pPr lvl="0"/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templates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fr-FR" dirty="0">
                <a:solidFill>
                  <a:schemeClr val="tx1"/>
                </a:solidFill>
              </a:rPr>
              <a:t>Méta programmation</a:t>
            </a:r>
          </a:p>
          <a:p>
            <a:pPr lv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Ecriture de code générique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Constat : le préprocesseur écrit la spécialisation d’un code générique</a:t>
            </a:r>
          </a:p>
          <a:p>
            <a:pPr lvl="1"/>
            <a:r>
              <a:rPr lang="fr-FR" dirty="0"/>
              <a:t>Ce code est paramétré par des types et des constantes</a:t>
            </a:r>
          </a:p>
          <a:p>
            <a:r>
              <a:rPr lang="fr-FR" dirty="0"/>
              <a:t>Idée : ne pourrait-on pas réaliser des calculs par le préprocesseur ?</a:t>
            </a:r>
          </a:p>
          <a:p>
            <a:pPr lvl="1"/>
            <a:r>
              <a:rPr lang="fr-FR" b="1" dirty="0">
                <a:solidFill>
                  <a:schemeClr val="accent5"/>
                </a:solidFill>
              </a:rPr>
              <a:t>SI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chemeClr val="bg2"/>
                </a:solidFill>
              </a:rPr>
              <a:t>Templates</a:t>
            </a:r>
            <a:endParaRPr lang="fr-FR" dirty="0">
              <a:solidFill>
                <a:schemeClr val="bg2"/>
              </a:solidFill>
            </a:endParaRP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983368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Méta programmation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Méta programmation :</a:t>
            </a:r>
          </a:p>
          <a:p>
            <a:pPr lvl="1"/>
            <a:r>
              <a:rPr lang="fr-FR" dirty="0"/>
              <a:t>Ecrire un programme qui est exécuté à la compilation par le compilateur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Ces programmes peuvent générer des constantes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rgbClr val="2F4E6C"/>
                </a:solidFill>
              </a:rPr>
              <a:t>Templates</a:t>
            </a:r>
            <a:endParaRPr lang="fr-FR" dirty="0">
              <a:solidFill>
                <a:srgbClr val="2F4E6C"/>
              </a:solidFill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2434680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: calcul d’une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Soit la </a:t>
                </a:r>
                <a:r>
                  <a:rPr lang="fr-FR" dirty="0">
                    <a:hlinkClick r:id="rId2"/>
                  </a:rPr>
                  <a:t>suite de Fibonacci</a:t>
                </a:r>
                <a:r>
                  <a:rPr lang="fr-FR" dirty="0"/>
                  <a:t> définie par la formule de récurrence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≥2,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La suite est donc : 0, 1, 1, 2, 3, 5, 8, …</a:t>
                </a:r>
              </a:p>
              <a:p>
                <a:r>
                  <a:rPr lang="fr-FR" dirty="0"/>
                  <a:t>Supposons que dans le programme nous ayons besoins de différents nombres de Fibonacci 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14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20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24</m:t>
                        </m:r>
                      </m:sub>
                    </m:sSub>
                  </m:oMath>
                </a14:m>
                <a:endParaRPr lang="fr-FR" dirty="0"/>
              </a:p>
              <a:p>
                <a:r>
                  <a:rPr lang="fr-FR" dirty="0"/>
                  <a:t>Nous avons trois possibilités pour obtenir ces valeurs 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dirty="0"/>
                  <a:t>Les calculer puis les intégrer dans trois constantes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dirty="0"/>
                  <a:t>Ecrire une fonction les calculant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dirty="0"/>
                  <a:t>Demander au préprocesseur de les calculer pour nous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rgbClr val="2F4E6C"/>
                </a:solidFill>
              </a:rPr>
              <a:t>Templates</a:t>
            </a:r>
            <a:endParaRPr lang="fr-FR" dirty="0">
              <a:solidFill>
                <a:srgbClr val="2F4E6C"/>
              </a:solidFill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85049551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1. Les calculer puis les intégrer dans trois constantes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Espace réservé du contenu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3566186"/>
                  </p:ext>
                </p:extLst>
              </p:nvPr>
            </p:nvGraphicFramePr>
            <p:xfrm>
              <a:off x="2284413" y="1085850"/>
              <a:ext cx="6707190" cy="3710940"/>
            </p:xfrm>
            <a:graphic>
              <a:graphicData uri="http://schemas.openxmlformats.org/drawingml/2006/table">
                <a:tbl>
                  <a:tblPr bandRow="1">
                    <a:effectLst>
                      <a:outerShdw blurRad="40000" dist="20000" dir="5400000" rotWithShape="0">
                        <a:schemeClr val="dk2">
                          <a:alpha val="38000"/>
                        </a:schemeClr>
                      </a:outerShdw>
                    </a:effectLst>
                    <a:tableStyleId>{3C2FFA5D-87B4-456A-9821-1D502468CF0F}</a:tableStyleId>
                  </a:tblPr>
                  <a:tblGrid>
                    <a:gridCol w="1341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𝓕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55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89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144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233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solidFill>
                                <a:schemeClr val="accent5"/>
                              </a:solidFill>
                            </a:rPr>
                            <a:t>377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610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987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1597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2584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4181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𝓕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𝟐𝟎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𝓕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solidFill>
                                          <a:schemeClr val="accent5"/>
                                        </a:solidFill>
                                        <a:latin typeface="Cambria Math"/>
                                      </a:rPr>
                                      <m:t>𝟐𝟒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solidFill>
                                <a:schemeClr val="accent5"/>
                              </a:solidFill>
                            </a:rPr>
                            <a:t>6765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10946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17711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tx1"/>
                              </a:solidFill>
                            </a:rPr>
                            <a:t>28657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solidFill>
                                <a:schemeClr val="accent5"/>
                              </a:solidFill>
                            </a:rPr>
                            <a:t>46368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Espace réservé du contenu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53566186"/>
                  </p:ext>
                </p:extLst>
              </p:nvPr>
            </p:nvGraphicFramePr>
            <p:xfrm>
              <a:off x="2284413" y="1085850"/>
              <a:ext cx="6707190" cy="3710940"/>
            </p:xfrm>
            <a:graphic>
              <a:graphicData uri="http://schemas.openxmlformats.org/drawingml/2006/table">
                <a:tbl>
                  <a:tblPr bandRow="1">
                    <a:effectLst>
                      <a:outerShdw blurRad="40000" dist="20000" dir="5400000" rotWithShape="0">
                        <a:schemeClr val="dk2">
                          <a:alpha val="38000"/>
                        </a:schemeClr>
                      </a:outerShdw>
                    </a:effectLst>
                    <a:tableStyleId>{3C2FFA5D-87B4-456A-9821-1D502468CF0F}</a:tableStyleId>
                  </a:tblPr>
                  <a:tblGrid>
                    <a:gridCol w="1341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414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182" t="-6557" r="-404545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102715" t="-6557" r="-302715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203636" t="-6557" r="-204091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02262" t="-6557" r="-103167" b="-9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404091" t="-6557" r="-3636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182" t="-206557" r="-404545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102715" t="-206557" r="-302715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203636" t="-206557" r="-20409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02262" t="-206557" r="-103167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404091" t="-206557" r="-3636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182" t="-406557" r="-404545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102715" t="-406557" r="-302715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203636" t="-406557" r="-20409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02262" t="-406557" r="-103167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404091" t="-406557" r="-363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55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89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144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233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>
                              <a:solidFill>
                                <a:schemeClr val="accent5"/>
                              </a:solidFill>
                            </a:rPr>
                            <a:t>377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182" t="-616667" r="-404545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102715" t="-616667" r="-302715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203636" t="-616667" r="-20409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02262" t="-616667" r="-103167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404091" t="-616667" r="-3636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610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987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1597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2584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4181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182" t="-804918" r="-40454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102715" t="-804918" r="-30271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203636" t="-804918" r="-20409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302262" t="-804918" r="-10316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62" marR="91462">
                        <a:blipFill>
                          <a:blip r:embed="rId2"/>
                          <a:stretch>
                            <a:fillRect l="-404091" t="-804918" r="-363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>
                              <a:solidFill>
                                <a:schemeClr val="accent5"/>
                              </a:solidFill>
                            </a:rPr>
                            <a:t>6765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10946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17711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>
                              <a:solidFill>
                                <a:schemeClr val="tx1"/>
                              </a:solidFill>
                            </a:rPr>
                            <a:t>28657</a:t>
                          </a:r>
                          <a:endParaRPr lang="fr-FR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>
                              <a:solidFill>
                                <a:schemeClr val="accent5"/>
                              </a:solidFill>
                            </a:rPr>
                            <a:t>46368</a:t>
                          </a:r>
                          <a:endParaRPr lang="fr-FR" b="1" dirty="0">
                            <a:solidFill>
                              <a:schemeClr val="accent5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62" marR="91462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rgbClr val="2F4E6C"/>
                </a:solidFill>
              </a:rPr>
              <a:t>Templates</a:t>
            </a:r>
            <a:endParaRPr lang="fr-FR" dirty="0">
              <a:solidFill>
                <a:srgbClr val="2F4E6C"/>
              </a:solidFill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26793434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Ecrire une fonction les calculant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≥2,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ℱ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𝑛</m:t>
                                    </m:r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  <a:p>
                <a:r>
                  <a:rPr lang="fr-FR" sz="2000" dirty="0"/>
                  <a:t>Implémentation récursive :</a:t>
                </a:r>
              </a:p>
              <a:p>
                <a:pPr marL="457200" lvl="1" indent="0">
                  <a:buNone/>
                </a:pPr>
                <a:r>
                  <a:rPr lang="fr-FR" sz="1400" dirty="0"/>
                  <a:t>	(la fonction programmée s’appelle elle même)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rgbClr val="2F4E6C"/>
                </a:solidFill>
              </a:rPr>
              <a:t>Templates</a:t>
            </a:r>
            <a:endParaRPr lang="fr-FR" dirty="0">
              <a:solidFill>
                <a:srgbClr val="2F4E6C"/>
              </a:solidFill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1. Calcul manuel</a:t>
            </a:r>
          </a:p>
          <a:p>
            <a:pPr lvl="2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3161098" y="3010986"/>
            <a:ext cx="4687502" cy="1696493"/>
          </a:xfrm>
          <a:prstGeom prst="roundRect">
            <a:avLst>
              <a:gd name="adj" fmla="val 3834"/>
            </a:avLst>
          </a:pr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&lt;=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 -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 -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415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35802E-6 L 2.77778E-7 -0.3555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Ecrire une fonction les calculant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2936857"/>
            <a:ext cx="6706800" cy="196973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sz="1600" dirty="0"/>
              <a:t>Trace des appels de </a:t>
            </a:r>
            <a:r>
              <a:rPr lang="fr-FR" sz="1600" dirty="0" err="1">
                <a:latin typeface="Consolas" panose="020B0609020204030204" pitchFamily="49" charset="0"/>
              </a:rPr>
              <a:t>fibonacci_rec</a:t>
            </a:r>
            <a:r>
              <a:rPr lang="fr-FR" sz="1600" dirty="0">
                <a:latin typeface="Consolas" panose="020B0609020204030204" pitchFamily="49" charset="0"/>
              </a:rPr>
              <a:t>(4)</a:t>
            </a:r>
            <a:r>
              <a:rPr lang="fr-FR" sz="1600" dirty="0"/>
              <a:t> :</a:t>
            </a:r>
          </a:p>
          <a:p>
            <a:pPr lvl="1">
              <a:lnSpc>
                <a:spcPct val="80000"/>
              </a:lnSpc>
            </a:pPr>
            <a:r>
              <a:rPr lang="fr-FR" sz="1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400" b="1" dirty="0">
                <a:latin typeface="Consolas" panose="020B0609020204030204" pitchFamily="49" charset="0"/>
                <a:cs typeface="Courier New" panose="02070309020205020404" pitchFamily="49" charset="0"/>
              </a:rPr>
              <a:t>(4)</a:t>
            </a:r>
          </a:p>
          <a:p>
            <a:pPr lvl="2">
              <a:lnSpc>
                <a:spcPct val="80000"/>
              </a:lnSpc>
            </a:pPr>
            <a:r>
              <a:rPr lang="fr-FR" sz="1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200" b="1" dirty="0">
                <a:latin typeface="Consolas" panose="020B0609020204030204" pitchFamily="49" charset="0"/>
                <a:cs typeface="Courier New" panose="02070309020205020404" pitchFamily="49" charset="0"/>
              </a:rPr>
              <a:t>(3)</a:t>
            </a:r>
          </a:p>
          <a:p>
            <a:pPr lvl="3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(2)</a:t>
            </a:r>
          </a:p>
          <a:p>
            <a:pPr lvl="4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  <a:p>
            <a:pPr lvl="4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(0)</a:t>
            </a:r>
          </a:p>
          <a:p>
            <a:pPr lvl="3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  <a:p>
            <a:pPr lvl="2">
              <a:lnSpc>
                <a:spcPct val="80000"/>
              </a:lnSpc>
            </a:pPr>
            <a:r>
              <a:rPr lang="fr-FR" sz="1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200" b="1" dirty="0">
                <a:latin typeface="Consolas" panose="020B0609020204030204" pitchFamily="49" charset="0"/>
                <a:cs typeface="Courier New" panose="02070309020205020404" pitchFamily="49" charset="0"/>
              </a:rPr>
              <a:t>(2)</a:t>
            </a:r>
          </a:p>
          <a:p>
            <a:pPr lvl="3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(1)</a:t>
            </a:r>
          </a:p>
          <a:p>
            <a:pPr lvl="3">
              <a:lnSpc>
                <a:spcPct val="80000"/>
              </a:lnSpc>
            </a:pPr>
            <a:r>
              <a:rPr lang="fr-FR" sz="11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fibonacci_rec</a:t>
            </a:r>
            <a:r>
              <a:rPr lang="fr-FR" sz="1100" b="1" dirty="0">
                <a:latin typeface="Consolas" panose="020B0609020204030204" pitchFamily="49" charset="0"/>
                <a:cs typeface="Courier New" panose="02070309020205020404" pitchFamily="49" charset="0"/>
              </a:rPr>
              <a:t>(0)</a:t>
            </a:r>
          </a:p>
          <a:p>
            <a:pPr lvl="1">
              <a:lnSpc>
                <a:spcPct val="80000"/>
              </a:lnSpc>
            </a:pPr>
            <a:endParaRPr lang="fr-FR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1. Calcul manuel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010400" y="3562350"/>
            <a:ext cx="1828800" cy="762000"/>
          </a:xfrm>
          <a:prstGeom prst="wedgeRoundRectCallout">
            <a:avLst>
              <a:gd name="adj1" fmla="val -60553"/>
              <a:gd name="adj2" fmla="val 312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 appels de fonctions !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161098" y="1182126"/>
            <a:ext cx="4687502" cy="1696493"/>
          </a:xfrm>
          <a:prstGeom prst="roundRect">
            <a:avLst>
              <a:gd name="adj" fmla="val 3834"/>
            </a:avLst>
          </a:pr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&lt;=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 -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fibonacci_rec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 -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2514600" y="2936857"/>
            <a:ext cx="6475800" cy="197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2"/>
              </a:buBlip>
              <a:defRPr sz="24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Blip>
                <a:blip r:embed="rId2"/>
              </a:buBlip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endParaRPr lang="fr-FR" sz="1600" kern="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fr-FR" sz="14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4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4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4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1371600" lvl="3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1828800" lvl="4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1828800" lvl="4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1371600" lvl="3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914400" lvl="2" indent="0">
              <a:lnSpc>
                <a:spcPct val="80000"/>
              </a:lnSpc>
              <a:buNone/>
            </a:pP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+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2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1371600" lvl="3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1371600" lvl="3" indent="0">
              <a:lnSpc>
                <a:spcPct val="80000"/>
              </a:lnSpc>
              <a:buNone/>
            </a:pP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kern="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fr-FR" sz="1400" kern="0" dirty="0"/>
          </a:p>
        </p:txBody>
      </p:sp>
    </p:spTree>
    <p:extLst>
      <p:ext uri="{BB962C8B-B14F-4D97-AF65-F5344CB8AC3E}">
        <p14:creationId xmlns:p14="http://schemas.microsoft.com/office/powerpoint/2010/main" val="10492021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D96B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Ecrire une fonction les calculant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Implémentation itérative : </a:t>
            </a:r>
            <a:r>
              <a:rPr lang="fr-FR" sz="1400" dirty="0"/>
              <a:t>(plus d’appel récursif)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1. Calcul manuel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2. Calcul par fonction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957557" y="1490905"/>
            <a:ext cx="5638800" cy="3449360"/>
          </a:xfrm>
          <a:prstGeom prst="roundRect">
            <a:avLst>
              <a:gd name="adj" fmla="val 2200"/>
            </a:avLst>
          </a:pr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fibonacci_it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 ==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Fn_2 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Fn_1 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&lt;= n; ++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2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 de Fn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Fn = Fn_2 + Fn_1;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2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 de Fn_1 et Fn_2 pour l'itération suivante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Fn_2 = Fn_1;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Fn_1 =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89885"/>
      </p:ext>
    </p:extLst>
  </p:cSld>
  <p:clrMapOvr>
    <a:masterClrMapping/>
  </p:clrMapOvr>
  <p:transition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800" dirty="0"/>
              <a:t>3. Demander au préprocesseur de les calculer pour 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sz="1800" dirty="0"/>
                  <a:t>Comment calculer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1800" dirty="0"/>
                  <a:t> avec le préprocesseur ?</a:t>
                </a:r>
              </a:p>
              <a:p>
                <a:pPr lvl="1"/>
                <a:r>
                  <a:rPr lang="fr-FR" sz="1600" dirty="0"/>
                  <a:t>Depuis le C++14, il est possible de faire des </a:t>
                </a:r>
                <a:r>
                  <a:rPr lang="fr-FR" sz="1600" dirty="0" err="1"/>
                  <a:t>templates</a:t>
                </a:r>
                <a:r>
                  <a:rPr lang="fr-FR" sz="1600" dirty="0"/>
                  <a:t> sur des variables</a:t>
                </a:r>
              </a:p>
              <a:p>
                <a:pPr lvl="1"/>
                <a:r>
                  <a:rPr lang="fr-FR" sz="1600" dirty="0"/>
                  <a:t>Plutôt que de paramétrer avec le type de la constante, paramétrons avec le paramètre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fr-FR" sz="1600" dirty="0"/>
                  <a:t> du nombre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2. Calcul par fonction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086100" y="2880000"/>
            <a:ext cx="5257800" cy="695830"/>
          </a:xfrm>
          <a:prstGeom prst="roundRect">
            <a:avLst>
              <a:gd name="adj" fmla="val 5640"/>
            </a:avLst>
          </a:pr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n&gt;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constexpr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b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</a:b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         =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&lt;n -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&gt; +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&lt;n -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&gt;;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293148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800" dirty="0"/>
              <a:t>3. Demander au préprocesseur de les calculer pour 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sz="1800" dirty="0"/>
                  <a:t>Comment calculer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sz="1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1800" dirty="0"/>
                  <a:t> avec le préprocesseur ?</a:t>
                </a:r>
              </a:p>
              <a:p>
                <a:pPr lvl="1"/>
                <a:r>
                  <a:rPr lang="fr-FR" sz="1600" dirty="0"/>
                  <a:t>Depuis le C++14, il est possible de faire des </a:t>
                </a:r>
                <a:r>
                  <a:rPr lang="fr-FR" sz="1600" dirty="0" err="1"/>
                  <a:t>templates</a:t>
                </a:r>
                <a:r>
                  <a:rPr lang="fr-FR" sz="1600" dirty="0"/>
                  <a:t> sur des variables</a:t>
                </a:r>
              </a:p>
              <a:p>
                <a:pPr lvl="1"/>
                <a:r>
                  <a:rPr lang="fr-FR" sz="1600" dirty="0"/>
                  <a:t>Plutôt que de paramétrer avec le type de la constante, paramétrons avec le paramètre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fr-FR" sz="1600" dirty="0"/>
                  <a:t> du nombre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fr-FR" sz="1600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/>
                <a:r>
                  <a:rPr lang="fr-FR" sz="1400" dirty="0"/>
                  <a:t>On peut spécialiser les </a:t>
                </a:r>
                <a:r>
                  <a:rPr lang="fr-FR" sz="1400" dirty="0" err="1"/>
                  <a:t>templates</a:t>
                </a:r>
                <a:r>
                  <a:rPr lang="fr-FR" sz="1400" dirty="0"/>
                  <a:t> pour certaines configurations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Templates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1. Calcul manuel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2. Calcul par fonction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3. Calcul par préprocesseur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Conclusion</a:t>
            </a:r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3085200" y="3724519"/>
            <a:ext cx="5259600" cy="1119040"/>
            <a:chOff x="3086100" y="3519946"/>
            <a:chExt cx="5259600" cy="1119040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3086100" y="3519946"/>
              <a:ext cx="5259600" cy="492478"/>
            </a:xfrm>
            <a:prstGeom prst="roundRect">
              <a:avLst>
                <a:gd name="adj" fmla="val 5640"/>
              </a:avLst>
            </a:prstGeom>
            <a:solidFill>
              <a:schemeClr val="lt2"/>
            </a:solidFill>
            <a:ln>
              <a:solidFill>
                <a:schemeClr val="bg2"/>
              </a:solidFill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template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&lt;&gt;</a:t>
              </a:r>
              <a:b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</a:br>
              <a:r>
                <a:rPr lang="en-US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long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long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fibonacci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&gt; = </a:t>
              </a:r>
              <a:r>
                <a:rPr lang="en-US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endPara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3086100" y="4146508"/>
              <a:ext cx="5259600" cy="492478"/>
            </a:xfrm>
            <a:prstGeom prst="roundRect">
              <a:avLst>
                <a:gd name="adj" fmla="val 5640"/>
              </a:avLst>
            </a:prstGeom>
            <a:solidFill>
              <a:schemeClr val="lt2"/>
            </a:solidFill>
            <a:ln>
              <a:solidFill>
                <a:schemeClr val="bg2"/>
              </a:solidFill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template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&lt;&gt;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constexpr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unsigned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long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long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b="1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fibonacci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&gt; = </a:t>
              </a:r>
              <a:r>
                <a:rPr lang="en-US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</a:t>
              </a:r>
              <a:endPara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ctangle à coins arrondis 9"/>
          <p:cNvSpPr/>
          <p:nvPr/>
        </p:nvSpPr>
        <p:spPr>
          <a:xfrm>
            <a:off x="3085200" y="2880000"/>
            <a:ext cx="5259600" cy="695830"/>
          </a:xfrm>
          <a:prstGeom prst="roundRect">
            <a:avLst>
              <a:gd name="adj" fmla="val 5640"/>
            </a:avLst>
          </a:pr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template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n&gt;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constexpr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unsigned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long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b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</a:b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         =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&lt;n -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&gt; +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fibonacci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&lt;n - 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&gt;;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1311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Comparons les trois méthodes</a:t>
            </a:r>
          </a:p>
          <a:p>
            <a:endParaRPr lang="fr-FR" dirty="0"/>
          </a:p>
          <a:p>
            <a:r>
              <a:rPr lang="fr-FR" dirty="0"/>
              <a:t>Conclusion :</a:t>
            </a:r>
          </a:p>
          <a:p>
            <a:pPr lvl="1"/>
            <a:r>
              <a:rPr lang="fr-FR" dirty="0"/>
              <a:t>La valeur calculée par le </a:t>
            </a:r>
            <a:r>
              <a:rPr lang="fr-FR" dirty="0" err="1"/>
              <a:t>précompilateur</a:t>
            </a:r>
            <a:r>
              <a:rPr lang="fr-FR" dirty="0"/>
              <a:t> est instantanée (il s’agit d’une constante)</a:t>
            </a:r>
          </a:p>
          <a:p>
            <a:pPr lvl="1"/>
            <a:r>
              <a:rPr lang="fr-FR" dirty="0"/>
              <a:t>La valeur calculée par la version itérative est bien plus rapide que la version récursive</a:t>
            </a:r>
          </a:p>
          <a:p>
            <a:pPr lvl="2"/>
            <a:r>
              <a:rPr lang="fr-FR" dirty="0"/>
              <a:t>En C++, toujours préférer les algorithmes itératifs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 err="1">
                <a:solidFill>
                  <a:srgbClr val="2F4E6C"/>
                </a:solidFill>
              </a:rPr>
              <a:t>Templates</a:t>
            </a:r>
            <a:endParaRPr lang="fr-FR" dirty="0">
              <a:solidFill>
                <a:srgbClr val="2F4E6C"/>
              </a:solidFill>
            </a:endParaRP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Conclusion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Méta programmation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3. Calcul par préprocesseur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7" name="Rectangle à coins arrondis 6">
            <a:hlinkClick r:id="rId4" action="ppaction://hlinkfile"/>
          </p:cNvPr>
          <p:cNvSpPr/>
          <p:nvPr/>
        </p:nvSpPr>
        <p:spPr>
          <a:xfrm>
            <a:off x="4953000" y="1581150"/>
            <a:ext cx="15240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  <a:latin typeface="Calibri" pitchFamily="34" charset="0"/>
              </a:rPr>
              <a:t>Go</a:t>
            </a:r>
          </a:p>
        </p:txBody>
      </p:sp>
      <p:sp>
        <p:nvSpPr>
          <p:cNvPr id="8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9" name="Kill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0729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167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3052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1" animBg="1"/>
      <p:bldP spid="8" grpId="0" animBg="1"/>
      <p:bldP spid="8" grpId="1" animBg="1"/>
      <p:bldP spid="8" grpId="2" animBg="1"/>
      <p:bldP spid="8" grpId="3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la méta programmation ?</a:t>
            </a:r>
          </a:p>
          <a:p>
            <a:pPr lvl="1"/>
            <a:r>
              <a:rPr lang="fr-FR" dirty="0"/>
              <a:t>C’est utiliser le préprocesseur</a:t>
            </a:r>
          </a:p>
          <a:p>
            <a:pPr lvl="1"/>
            <a:r>
              <a:rPr lang="fr-FR" dirty="0"/>
              <a:t>C’est effectuer des calculs</a:t>
            </a:r>
          </a:p>
          <a:p>
            <a:pPr lvl="1"/>
            <a:r>
              <a:rPr lang="fr-FR" dirty="0"/>
              <a:t>C’est écrire un programme qui sera exécuté par le préprocesseur</a:t>
            </a:r>
          </a:p>
          <a:p>
            <a:pPr lvl="1"/>
            <a:r>
              <a:rPr lang="fr-FR" dirty="0"/>
              <a:t>C’est écrire un programme traitant des méta données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1/3</a:t>
            </a:r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3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qu’une fonction récursive ?</a:t>
            </a:r>
          </a:p>
          <a:p>
            <a:pPr lvl="1"/>
            <a:r>
              <a:rPr lang="fr-FR" dirty="0"/>
              <a:t>C’est une fonction qui implémente une récurrence</a:t>
            </a:r>
          </a:p>
          <a:p>
            <a:pPr lvl="1"/>
            <a:r>
              <a:rPr lang="fr-FR" dirty="0"/>
              <a:t>C’est une fonction qui récure</a:t>
            </a:r>
          </a:p>
          <a:p>
            <a:pPr lvl="1"/>
            <a:r>
              <a:rPr lang="fr-FR" dirty="0"/>
              <a:t>C’est une fonction qui s’appelle elle même</a:t>
            </a:r>
          </a:p>
          <a:p>
            <a:pPr lvl="1"/>
            <a:r>
              <a:rPr lang="fr-FR" dirty="0"/>
              <a:t>C’est une fonction récursive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2/3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4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Comment peut-on implémenter une récurrence ?</a:t>
            </a:r>
          </a:p>
          <a:p>
            <a:pPr lvl="1"/>
            <a:r>
              <a:rPr lang="fr-FR" dirty="0"/>
              <a:t>En l’implémentant par une fonction récursive ; c’est facile mais c’est mal </a:t>
            </a:r>
          </a:p>
          <a:p>
            <a:pPr lvl="1"/>
            <a:r>
              <a:rPr lang="fr-FR" dirty="0"/>
              <a:t>En l’implémentant par une fonction récursive ; c’est dur mais c’est bien</a:t>
            </a:r>
          </a:p>
          <a:p>
            <a:pPr lvl="1"/>
            <a:r>
              <a:rPr lang="fr-FR" dirty="0"/>
              <a:t>En l’implémentant par une fonction itérative ; c’est facile mais c’est mal</a:t>
            </a:r>
          </a:p>
          <a:p>
            <a:pPr lvl="1"/>
            <a:r>
              <a:rPr lang="fr-FR" dirty="0"/>
              <a:t>En l’implémentant par une fonction itérative ; c’est dur mais c’est bien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3/3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3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15364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Qu’est-ce que du code générique ?</a:t>
            </a:r>
          </a:p>
          <a:p>
            <a:pPr lvl="1"/>
            <a:r>
              <a:rPr lang="fr-FR" dirty="0"/>
              <a:t>C’est du code réutilisable pour différents problèmes</a:t>
            </a:r>
          </a:p>
          <a:p>
            <a:pPr lvl="1"/>
            <a:r>
              <a:rPr lang="fr-FR" dirty="0"/>
              <a:t>Exemple : gestion d’un tableau 2D</a:t>
            </a:r>
          </a:p>
          <a:p>
            <a:pPr lvl="2"/>
            <a:r>
              <a:rPr lang="fr-FR" dirty="0"/>
              <a:t>Gestion identique si tableau d’entier, de flottants ou d’avions</a:t>
            </a:r>
          </a:p>
          <a:p>
            <a:pPr lvl="1"/>
            <a:r>
              <a:rPr lang="fr-FR" dirty="0"/>
              <a:t>Comment écrire une seule fois le code de cette </a:t>
            </a:r>
            <a:br>
              <a:rPr lang="fr-FR" dirty="0"/>
            </a:br>
            <a:r>
              <a:rPr lang="fr-FR" dirty="0"/>
              <a:t>gestion ?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A3550C76-5193-42BC-B055-509003E6E17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/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r>
              <a:rPr lang="fr-FR" dirty="0" err="1"/>
              <a:t>Templates</a:t>
            </a:r>
            <a:endParaRPr lang="fr-FR" dirty="0"/>
          </a:p>
          <a:p>
            <a:pPr lvl="1"/>
            <a:r>
              <a:rPr lang="fr-FR" dirty="0"/>
              <a:t>Définition</a:t>
            </a:r>
          </a:p>
          <a:p>
            <a:pPr lvl="1"/>
            <a:r>
              <a:rPr lang="fr-FR" dirty="0"/>
              <a:t>Template sur une classe</a:t>
            </a:r>
          </a:p>
          <a:p>
            <a:pPr lvl="1"/>
            <a:r>
              <a:rPr lang="fr-FR" dirty="0"/>
              <a:t>Template sur une fonction</a:t>
            </a:r>
          </a:p>
          <a:p>
            <a:pPr lvl="1"/>
            <a:r>
              <a:rPr lang="fr-FR" dirty="0"/>
              <a:t>Exemples</a:t>
            </a:r>
          </a:p>
          <a:p>
            <a:pPr lvl="1"/>
            <a:r>
              <a:rPr lang="fr-FR" dirty="0"/>
              <a:t>Conclusion</a:t>
            </a:r>
          </a:p>
          <a:p>
            <a:r>
              <a:rPr lang="fr-FR" dirty="0"/>
              <a:t>Méta programmation</a:t>
            </a:r>
          </a:p>
          <a:p>
            <a:pPr lvl="1"/>
            <a:r>
              <a:rPr lang="fr-FR" dirty="0"/>
              <a:t>Définition</a:t>
            </a:r>
          </a:p>
          <a:p>
            <a:pPr lvl="1"/>
            <a:r>
              <a:rPr lang="fr-FR" dirty="0"/>
              <a:t>Exemple</a:t>
            </a:r>
          </a:p>
          <a:p>
            <a:pPr lvl="2"/>
            <a:r>
              <a:rPr lang="fr-FR" dirty="0"/>
              <a:t>1. Calcul manuel</a:t>
            </a:r>
          </a:p>
          <a:p>
            <a:pPr lvl="2"/>
            <a:r>
              <a:rPr lang="fr-FR" dirty="0"/>
              <a:t>2. Calcul par fonction</a:t>
            </a:r>
          </a:p>
          <a:p>
            <a:pPr lvl="2"/>
            <a:r>
              <a:rPr lang="fr-FR" dirty="0"/>
              <a:t>3. Calcul par préprocesseur</a:t>
            </a:r>
          </a:p>
          <a:p>
            <a:pPr lvl="1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20967298"/>
      </p:ext>
    </p:extLst>
  </p:cSld>
  <p:clrMapOvr>
    <a:masterClrMapping/>
  </p:clrMapOvr>
  <p:transition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80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dirty="0"/>
              <a:t>Une solution basée sur le polymorphisme</a:t>
            </a:r>
          </a:p>
          <a:p>
            <a:pPr lvl="1">
              <a:lnSpc>
                <a:spcPct val="90000"/>
              </a:lnSpc>
            </a:pPr>
            <a:r>
              <a:rPr lang="fr-FR" sz="1800" dirty="0"/>
              <a:t>Créer une classe abstraite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CObject</a:t>
            </a:r>
            <a:endParaRPr lang="fr-FR" dirty="0">
              <a:solidFill>
                <a:srgbClr val="2B91AF"/>
              </a:solidFill>
              <a:latin typeface="Consolas"/>
              <a:ea typeface="Calibri"/>
              <a:cs typeface="Consolas"/>
            </a:endParaRPr>
          </a:p>
          <a:p>
            <a:pPr lvl="1">
              <a:lnSpc>
                <a:spcPct val="90000"/>
              </a:lnSpc>
            </a:pPr>
            <a:r>
              <a:rPr lang="fr-FR" sz="1800" dirty="0"/>
              <a:t>Faire hériter toutes les classes de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CObject</a:t>
            </a:r>
            <a:endParaRPr lang="fr-FR" dirty="0">
              <a:solidFill>
                <a:srgbClr val="2B91AF"/>
              </a:solidFill>
              <a:latin typeface="Consolas"/>
              <a:ea typeface="Calibri"/>
              <a:cs typeface="Consolas"/>
            </a:endParaRPr>
          </a:p>
          <a:p>
            <a:pPr lvl="1">
              <a:lnSpc>
                <a:spcPct val="90000"/>
              </a:lnSpc>
            </a:pPr>
            <a:r>
              <a:rPr lang="fr-FR" sz="1800" dirty="0"/>
              <a:t>Ecrire le code de gestion avec des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CObject</a:t>
            </a:r>
            <a:endParaRPr lang="fr-FR" dirty="0">
              <a:solidFill>
                <a:srgbClr val="2B91AF"/>
              </a:solidFill>
              <a:latin typeface="Consolas"/>
              <a:ea typeface="Calibri"/>
              <a:cs typeface="Consolas"/>
            </a:endParaRPr>
          </a:p>
          <a:p>
            <a:pPr>
              <a:lnSpc>
                <a:spcPct val="90000"/>
              </a:lnSpc>
            </a:pPr>
            <a:r>
              <a:rPr lang="fr-FR" sz="2000" dirty="0"/>
              <a:t>Inconvénients</a:t>
            </a:r>
          </a:p>
          <a:p>
            <a:pPr lvl="1">
              <a:lnSpc>
                <a:spcPct val="90000"/>
              </a:lnSpc>
            </a:pPr>
            <a:r>
              <a:rPr lang="fr-FR" sz="1800" dirty="0"/>
              <a:t>Les objets dérivent obligatoirement de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CObject</a:t>
            </a:r>
            <a:endParaRPr lang="fr-FR" dirty="0">
              <a:solidFill>
                <a:srgbClr val="2B91AF"/>
              </a:solidFill>
              <a:latin typeface="Consolas"/>
              <a:ea typeface="Calibri"/>
              <a:cs typeface="Consolas"/>
            </a:endParaRPr>
          </a:p>
          <a:p>
            <a:pPr lvl="2">
              <a:lnSpc>
                <a:spcPct val="90000"/>
              </a:lnSpc>
              <a:buNone/>
            </a:pPr>
            <a:r>
              <a:rPr lang="fr-FR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fr-FR" sz="1600" dirty="0">
                <a:sym typeface="Wingdings" pitchFamily="2" charset="2"/>
              </a:rPr>
              <a:t> Impossible de gérer directement des types primitifs (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600" dirty="0">
                <a:sym typeface="Wingdings" pitchFamily="2" charset="2"/>
              </a:rPr>
              <a:t>,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  <a:sym typeface="Wingdings" pitchFamily="2" charset="2"/>
              </a:rPr>
              <a:t>float</a:t>
            </a:r>
            <a:r>
              <a:rPr lang="fr-FR" sz="1600" dirty="0">
                <a:sym typeface="Wingdings" pitchFamily="2" charset="2"/>
              </a:rPr>
              <a:t>, etc…)</a:t>
            </a:r>
          </a:p>
          <a:p>
            <a:pPr lvl="2">
              <a:lnSpc>
                <a:spcPct val="90000"/>
              </a:lnSpc>
              <a:buNone/>
            </a:pPr>
            <a:r>
              <a:rPr lang="fr-FR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fr-FR" sz="1600" dirty="0">
                <a:sym typeface="Wingdings" pitchFamily="2" charset="2"/>
              </a:rPr>
              <a:t> Difficile d’utiliser des objets provenant de bibliothèques</a:t>
            </a:r>
          </a:p>
          <a:p>
            <a:pPr lvl="2">
              <a:lnSpc>
                <a:spcPct val="90000"/>
              </a:lnSpc>
              <a:buNone/>
            </a:pPr>
            <a:r>
              <a:rPr lang="fr-FR" sz="1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fr-FR" sz="1600" dirty="0">
                <a:sym typeface="Wingdings" pitchFamily="2" charset="2"/>
              </a:rPr>
              <a:t> Impossibilité de créer des objets dans le code de gestion</a:t>
            </a:r>
            <a:endParaRPr lang="fr-FR" sz="1600" dirty="0"/>
          </a:p>
          <a:p>
            <a:endParaRPr lang="fr-FR" sz="2000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ECF8FEF6-9DBC-43F9-B4A4-F4ABBAE6594B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0"/>
            <a:r>
              <a:rPr lang="fr-FR" dirty="0" err="1">
                <a:solidFill>
                  <a:srgbClr val="79D2FF"/>
                </a:solidFill>
              </a:rPr>
              <a:t>Templates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143359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un monde parfait :</a:t>
            </a:r>
          </a:p>
          <a:p>
            <a:pPr lvl="1"/>
            <a:r>
              <a:rPr lang="fr-FR" dirty="0"/>
              <a:t>On pourrait écrire du code générique</a:t>
            </a:r>
          </a:p>
          <a:p>
            <a:pPr lvl="2"/>
            <a:r>
              <a:rPr lang="fr-FR" dirty="0"/>
              <a:t>« Un </a:t>
            </a:r>
            <a:r>
              <a:rPr lang="fr-FR" i="1" dirty="0"/>
              <a:t>tableau 2D</a:t>
            </a:r>
            <a:r>
              <a:rPr lang="fr-FR" dirty="0"/>
              <a:t> de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dirty="0"/>
              <a:t> »</a:t>
            </a:r>
          </a:p>
          <a:p>
            <a:pPr lvl="2"/>
            <a:r>
              <a:rPr lang="fr-FR" dirty="0"/>
              <a:t>« Un </a:t>
            </a:r>
            <a:r>
              <a:rPr lang="fr-FR" i="1" dirty="0"/>
              <a:t>tableau 2D</a:t>
            </a:r>
            <a:r>
              <a:rPr lang="fr-FR" dirty="0"/>
              <a:t> d’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avions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Le </a:t>
            </a:r>
            <a:r>
              <a:rPr lang="fr-FR" i="1" dirty="0"/>
              <a:t>tableau</a:t>
            </a:r>
            <a:r>
              <a:rPr lang="fr-FR" dirty="0"/>
              <a:t> est 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conteneur</a:t>
            </a:r>
            <a:r>
              <a:rPr lang="fr-FR" dirty="0"/>
              <a:t>, le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dirty="0"/>
              <a:t> ou l’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avion</a:t>
            </a:r>
            <a:r>
              <a:rPr lang="fr-FR" dirty="0"/>
              <a:t> est 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contenu</a:t>
            </a:r>
          </a:p>
          <a:p>
            <a:pPr lvl="1"/>
            <a:r>
              <a:rPr lang="fr-FR" dirty="0"/>
              <a:t>Le code du conteneur ne serait écrit qu’une fois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5E47E7A0-A9C8-4B2C-A320-EE05F37E9893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0"/>
            <a:r>
              <a:rPr lang="fr-FR" dirty="0" err="1">
                <a:solidFill>
                  <a:srgbClr val="79D2FF"/>
                </a:solidFill>
              </a:rPr>
              <a:t>Templates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2403398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C++ EST un monde parfait</a:t>
            </a:r>
          </a:p>
          <a:p>
            <a:pPr lvl="1"/>
            <a:r>
              <a:rPr lang="fr-FR" dirty="0"/>
              <a:t>Les </a:t>
            </a:r>
            <a:r>
              <a:rPr lang="fr-FR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templates</a:t>
            </a:r>
            <a:r>
              <a:rPr lang="fr-FR" dirty="0"/>
              <a:t> permettent cela</a:t>
            </a:r>
          </a:p>
          <a:p>
            <a:pPr lvl="1"/>
            <a:r>
              <a:rPr lang="fr-FR" dirty="0"/>
              <a:t>Vous en avez déjà utilisé. Ex :</a:t>
            </a:r>
          </a:p>
          <a:p>
            <a:pPr marL="714375" lvl="1" indent="0">
              <a:buNone/>
            </a:pP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= un tableau d’entiers</a:t>
            </a:r>
          </a:p>
          <a:p>
            <a:pPr marL="714375" lvl="1" indent="0">
              <a:buNone/>
            </a:pP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float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= un tableau de flottants</a:t>
            </a:r>
          </a:p>
          <a:p>
            <a:pPr marL="714375" lvl="1" indent="0">
              <a:buNone/>
            </a:pP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CAvion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&gt;</a:t>
            </a:r>
            <a:r>
              <a:rPr lang="fr-FR" dirty="0"/>
              <a:t> = un tableau d’avions</a:t>
            </a:r>
          </a:p>
          <a:p>
            <a:pPr lvl="3"/>
            <a:endParaRPr lang="fr-FR" dirty="0"/>
          </a:p>
          <a:p>
            <a:r>
              <a:rPr lang="fr-FR" dirty="0"/>
              <a:t>L’objectif de ce cours est alors d’apprendre à écrire des éléments de code générique comme l’est la classe </a:t>
            </a:r>
            <a:r>
              <a:rPr lang="fr-FR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vector</a:t>
            </a:r>
            <a:endParaRPr lang="fr-FR" sz="2000" dirty="0">
              <a:solidFill>
                <a:srgbClr val="2B91AF"/>
              </a:solidFill>
              <a:latin typeface="Consolas"/>
              <a:ea typeface="Calibri"/>
              <a:cs typeface="Consolas"/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pPr>
              <a:defRPr/>
            </a:pPr>
            <a:fld id="{5E47E7A0-A9C8-4B2C-A320-EE05F37E9893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0"/>
            <a:r>
              <a:rPr lang="fr-FR" dirty="0" err="1">
                <a:solidFill>
                  <a:srgbClr val="79D2FF"/>
                </a:solidFill>
              </a:rPr>
              <a:t>Templates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classe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Template sur une fonction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Méta programmation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1. Calcul manuel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2. Calcul par fonction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3. Calcul par préprocesseur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0281208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6316</TotalTime>
  <Words>4018</Words>
  <Application>Microsoft Office PowerPoint</Application>
  <PresentationFormat>Affichage à l'écran (16:9)</PresentationFormat>
  <Paragraphs>1020</Paragraphs>
  <Slides>50</Slides>
  <Notes>1</Notes>
  <HiddenSlides>0</HiddenSlides>
  <MMClips>26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Cambria Math</vt:lpstr>
      <vt:lpstr>Cascadia Mono</vt:lpstr>
      <vt:lpstr>Consolas</vt:lpstr>
      <vt:lpstr>Consolas</vt:lpstr>
      <vt:lpstr>Segoe UI</vt:lpstr>
      <vt:lpstr>Segoe UI Symbol</vt:lpstr>
      <vt:lpstr>Times New Roman</vt:lpstr>
      <vt:lpstr>ThèmeCours</vt:lpstr>
      <vt:lpstr>ThèmeCours - Sondage</vt:lpstr>
      <vt:lpstr>ThèmeCours - Vide</vt:lpstr>
      <vt:lpstr>Présentation PowerPoint</vt:lpstr>
      <vt:lpstr>Ecriture de code générique</vt:lpstr>
      <vt:lpstr>Ecriture de code générique</vt:lpstr>
      <vt:lpstr>Présentation PowerPoint</vt:lpstr>
      <vt:lpstr>Introduction</vt:lpstr>
      <vt:lpstr>Introduction</vt:lpstr>
      <vt:lpstr>Introduction</vt:lpstr>
      <vt:lpstr>Introduction</vt:lpstr>
      <vt:lpstr>Présentation PowerPoint</vt:lpstr>
      <vt:lpstr>Ecriture de code générique</vt:lpstr>
      <vt:lpstr>Ecriture de code générique</vt:lpstr>
      <vt:lpstr>Présentation PowerPoint</vt:lpstr>
      <vt:lpstr>Définition</vt:lpstr>
      <vt:lpstr>Template sur une classe</vt:lpstr>
      <vt:lpstr>Template sur une classe</vt:lpstr>
      <vt:lpstr>Template sur une classe</vt:lpstr>
      <vt:lpstr>Template sur une classe</vt:lpstr>
      <vt:lpstr>Template sur une classe</vt:lpstr>
      <vt:lpstr>Template sur une fonction</vt:lpstr>
      <vt:lpstr>Template sur une fonction</vt:lpstr>
      <vt:lpstr>Exemples</vt:lpstr>
      <vt:lpstr>Exemples</vt:lpstr>
      <vt:lpstr>Exemples</vt:lpstr>
      <vt:lpstr>Exemples</vt:lpstr>
      <vt:lpstr>Exemples</vt:lpstr>
      <vt:lpstr>Conclusion</vt:lpstr>
      <vt:lpstr>Conclusion</vt:lpstr>
      <vt:lpstr>Conclusion</vt:lpstr>
      <vt:lpstr>Sondage 1/2</vt:lpstr>
      <vt:lpstr>Sondage 2/2</vt:lpstr>
      <vt:lpstr>Présentation PowerPoint</vt:lpstr>
      <vt:lpstr>Ecriture de code générique</vt:lpstr>
      <vt:lpstr>Ecriture de code générique</vt:lpstr>
      <vt:lpstr>Présentation PowerPoint</vt:lpstr>
      <vt:lpstr>Idée</vt:lpstr>
      <vt:lpstr>Méta programmation</vt:lpstr>
      <vt:lpstr>Exemple : calcul d’une constante</vt:lpstr>
      <vt:lpstr>1. Les calculer puis les intégrer dans trois constantes</vt:lpstr>
      <vt:lpstr>2. Ecrire une fonction les calculant</vt:lpstr>
      <vt:lpstr>2. Ecrire une fonction les calculant</vt:lpstr>
      <vt:lpstr>2. Ecrire une fonction les calculant</vt:lpstr>
      <vt:lpstr>3. Demander au préprocesseur de les calculer pour nous</vt:lpstr>
      <vt:lpstr>3. Demander au préprocesseur de les calculer pour nous</vt:lpstr>
      <vt:lpstr>Comparaison</vt:lpstr>
      <vt:lpstr>Sondage 1/3</vt:lpstr>
      <vt:lpstr>Sondage 2/3</vt:lpstr>
      <vt:lpstr>Sondage 3/3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175</cp:revision>
  <cp:lastPrinted>1601-01-01T00:00:00Z</cp:lastPrinted>
  <dcterms:created xsi:type="dcterms:W3CDTF">2009-07-19T18:33:20Z</dcterms:created>
  <dcterms:modified xsi:type="dcterms:W3CDTF">2023-05-02T09:47:24Z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